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82" r:id="rId3"/>
    <p:sldId id="301" r:id="rId4"/>
    <p:sldId id="271" r:id="rId5"/>
    <p:sldId id="302" r:id="rId6"/>
    <p:sldId id="303" r:id="rId7"/>
    <p:sldId id="304" r:id="rId8"/>
    <p:sldId id="305" r:id="rId9"/>
    <p:sldId id="306" r:id="rId10"/>
    <p:sldId id="308" r:id="rId11"/>
    <p:sldId id="287" r:id="rId12"/>
    <p:sldId id="30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F4F"/>
    <a:srgbClr val="FF7979"/>
    <a:srgbClr val="CC0000"/>
    <a:srgbClr val="FF4747"/>
    <a:srgbClr val="EA8C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gif>
</file>

<file path=ppt/media/image11.png>
</file>

<file path=ppt/media/image12.gif>
</file>

<file path=ppt/media/image13.gif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png>
</file>

<file path=ppt/media/image3.gif>
</file>

<file path=ppt/media/image4.png>
</file>

<file path=ppt/media/image5.tmp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EF317-1CBB-4CEE-B21D-1EA26231E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AF159D-4E0D-4979-B206-2235A1CEA8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10976-6683-4A5E-AB15-9F3704DF5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97BE4-4779-4E51-B8D6-27734B225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133E7-6B78-4735-9C9D-9A148928D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884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B0FBB-BE2D-4B15-82C1-4F752629A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EB6B72-FEDE-4CF6-99F8-FC6471E0B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735DF-F8D3-461E-A506-06F2AC2E4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C57D2-3AEB-4B83-843B-8AA4A34A8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6A0F-49FB-4AAD-A88A-2A5812B56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3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68FFF4-35E8-4BE6-8732-B618CC318A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655726-3B2D-472D-815C-3FB4CB9EE0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35543-AE59-4105-ABE1-94D43F77D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6BD1C-91DF-4C76-9EA6-C7D44D8F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05FD06-BC24-45BE-9AED-920E27055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819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E237-2936-40F4-89A4-9D6DC77BD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419AA-BAE5-489E-9982-65BC95249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A9EE0-FD01-41CA-BD06-996FE3921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BA569-8852-4F69-B65E-441F91EA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D8BAE-1687-4A78-A58B-26E3B3EEB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50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0ABB3-27A2-4154-8247-A029C79A0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8EB424-51C2-4E2B-92DC-12793FC89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C01D2-EB31-4473-8F49-B98E6B5AF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A7510-33B1-4434-85CE-E5E78A4B7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5CFD0-DB3E-4F96-BF5B-9E0ACB8F2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06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3C18A-7929-4E68-A9DF-4ECC60853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ED91E-8C28-44D9-AD3B-0C3CDFC294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BA725C-4723-4C6B-A7D7-574E8C828F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4CBF5E-F7F1-450F-B435-CFB98B56B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3A86FA-7ACF-496D-B833-A9916009C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155584-63D7-471C-8BA4-62F26EC00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121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F7383-AD28-4854-869B-1ECBE733E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8B96D-3F41-4729-A6BA-08CB91ADD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7FA95-6A73-4FBE-858F-2C8ED327E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1098A7-9F8F-4079-878B-EF0059B830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4C838D-93BF-4C1A-BA92-C650245B5F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CF92E5-D386-4D53-BDDF-00C73CB95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065944-4DF7-4045-B889-8665B5681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78F272-501A-4794-9D4F-933D07A55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436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DDB94-6195-47F6-BA43-6A3102F7B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66A128-07DC-4594-A5C1-40CD499A4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7CC9DC-1961-4A48-AE50-B964C4C67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04A0A9-AEAC-454A-9511-0C0B9C623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0AEAE9-E742-4F75-9797-E4A331F98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D00531-12A2-412F-AD5D-84A239568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159EF3-CA87-4BF1-8A6F-097004E6E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42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A6929-B71A-4201-BB0B-30315DF65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85734-7B4C-46D2-B269-491A8B717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8D9720-CF12-4B8F-8F29-7E58618992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6DD32-5D95-4D5B-9E70-655E58444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BE25C5-F80D-4602-BEC1-7B259B201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233CE4-471A-4C22-95F6-BEF749130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634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E12C6-2941-4B76-8C30-691A45008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7E2E56-03AB-40BA-822D-7B0B4B6F87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4147B9-980E-419F-8BA7-14C8A0922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5FF1A-5139-438C-845A-9CCF923DD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8B9C53-C020-446A-9F4A-C40D4592A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C5B0AA-99BE-4204-91B9-29E2B1DE3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026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26416A-556B-4D9E-9E96-9E023069C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A8FE70-FB1F-450E-9841-8780A3099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87D61-C49E-489A-9158-E122989C89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84E88-189D-4CF2-BF14-4DD32815C60A}" type="datetimeFigureOut">
              <a:rPr lang="en-US" smtClean="0"/>
              <a:t>7/1/2019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37938-7051-4635-A763-1ECB5D9A3D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8D0A2-2EE6-41C9-98E5-6C7B182232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C41BB-C95B-415C-B2C8-6688AD21C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98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media" Target="../media/media4.mp4"/><Relationship Id="rId7" Type="http://schemas.openxmlformats.org/officeDocument/2006/relationships/image" Target="../media/image19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4.mp4"/><Relationship Id="rId9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tm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4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764E6834-5AA1-4FD4-8F2A-50F8FB35C0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2" r="329" b="53818"/>
          <a:stretch/>
        </p:blipFill>
        <p:spPr>
          <a:xfrm>
            <a:off x="-1" y="0"/>
            <a:ext cx="12192001" cy="49324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89DA04-A84D-4EDF-A84F-AC7177E35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7251" y="5026787"/>
            <a:ext cx="9144000" cy="1028018"/>
          </a:xfrm>
        </p:spPr>
        <p:txBody>
          <a:bodyPr>
            <a:normAutofit fontScale="90000"/>
          </a:bodyPr>
          <a:lstStyle/>
          <a:p>
            <a:pPr algn="l">
              <a:spcAft>
                <a:spcPts val="600"/>
              </a:spcAft>
            </a:pPr>
            <a:r>
              <a:rPr lang="en-US" altLang="zh-CN" b="1" dirty="0"/>
              <a:t>Artificial Intelligence Use Cases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2B69964-6A75-427E-949F-727B2450C8C6}"/>
              </a:ext>
            </a:extLst>
          </p:cNvPr>
          <p:cNvCxnSpPr>
            <a:cxnSpLocks/>
          </p:cNvCxnSpPr>
          <p:nvPr/>
        </p:nvCxnSpPr>
        <p:spPr>
          <a:xfrm flipV="1">
            <a:off x="687251" y="6054805"/>
            <a:ext cx="8815672" cy="4383"/>
          </a:xfrm>
          <a:prstGeom prst="line">
            <a:avLst/>
          </a:prstGeom>
          <a:ln w="76200">
            <a:solidFill>
              <a:srgbClr val="CC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C6CC3784-A9E0-4895-A913-744658E7D993}"/>
              </a:ext>
            </a:extLst>
          </p:cNvPr>
          <p:cNvSpPr txBox="1">
            <a:spLocks/>
          </p:cNvSpPr>
          <p:nvPr/>
        </p:nvSpPr>
        <p:spPr>
          <a:xfrm>
            <a:off x="687250" y="5750706"/>
            <a:ext cx="10436551" cy="10280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>
                <a:latin typeface="Arial Black" panose="020B0A04020102020204" pitchFamily="34" charset="0"/>
                <a:cs typeface="Segoe UI Light" panose="020B0502040204020203" pitchFamily="34" charset="0"/>
              </a:rPr>
              <a:t>University of Southampton Malaysia</a:t>
            </a:r>
          </a:p>
        </p:txBody>
      </p:sp>
    </p:spTree>
    <p:extLst>
      <p:ext uri="{BB962C8B-B14F-4D97-AF65-F5344CB8AC3E}">
        <p14:creationId xmlns:p14="http://schemas.microsoft.com/office/powerpoint/2010/main" val="2264247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WhatsApp Video 2019-03-26 at 00.03.04">
            <a:hlinkClick r:id="" action="ppaction://media"/>
            <a:extLst>
              <a:ext uri="{FF2B5EF4-FFF2-40B4-BE49-F238E27FC236}">
                <a16:creationId xmlns:a16="http://schemas.microsoft.com/office/drawing/2014/main" id="{B53B3FB0-1BBB-41CF-BD6C-AC58065FC4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" y="0"/>
            <a:ext cx="6099079" cy="3355596"/>
          </a:xfrm>
          <a:prstGeom prst="rect">
            <a:avLst/>
          </a:prstGeom>
        </p:spPr>
      </p:pic>
      <p:pic>
        <p:nvPicPr>
          <p:cNvPr id="11" name="What's new, Atlas">
            <a:hlinkClick r:id="" action="ppaction://media"/>
            <a:extLst>
              <a:ext uri="{FF2B5EF4-FFF2-40B4-BE49-F238E27FC236}">
                <a16:creationId xmlns:a16="http://schemas.microsoft.com/office/drawing/2014/main" id="{63C2A89B-6321-4322-A55F-C119F625782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2" y="3355596"/>
            <a:ext cx="6226492" cy="3502402"/>
          </a:xfrm>
          <a:prstGeom prst="rect">
            <a:avLst/>
          </a:prstGeom>
        </p:spPr>
      </p:pic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4831307-5A20-4904-862A-0FF1329ADE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-50000"/>
                    </a14:imgEffect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796" t="14612" r="27429"/>
          <a:stretch/>
        </p:blipFill>
        <p:spPr>
          <a:xfrm>
            <a:off x="6096001" y="-2"/>
            <a:ext cx="6096000" cy="685989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780972C-9A8A-4DBC-B6A5-870F0C2934FE}"/>
              </a:ext>
            </a:extLst>
          </p:cNvPr>
          <p:cNvSpPr/>
          <p:nvPr/>
        </p:nvSpPr>
        <p:spPr>
          <a:xfrm>
            <a:off x="6096001" y="-2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FF4747"/>
              </a:gs>
              <a:gs pos="100000">
                <a:srgbClr val="C00000"/>
              </a:gs>
              <a:gs pos="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9C7632-C683-4244-98AD-1D22BF053062}"/>
              </a:ext>
            </a:extLst>
          </p:cNvPr>
          <p:cNvSpPr/>
          <p:nvPr/>
        </p:nvSpPr>
        <p:spPr>
          <a:xfrm>
            <a:off x="7741320" y="2386100"/>
            <a:ext cx="327632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MY" altLang="zh-CN" sz="4000" dirty="0"/>
              <a:t>My special favourite use case: Robotics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88515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2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461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Image result for AI">
            <a:extLst>
              <a:ext uri="{FF2B5EF4-FFF2-40B4-BE49-F238E27FC236}">
                <a16:creationId xmlns:a16="http://schemas.microsoft.com/office/drawing/2014/main" id="{5B0C2035-213F-45A9-9CC5-70B2923D09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" b="168"/>
          <a:stretch/>
        </p:blipFill>
        <p:spPr bwMode="auto">
          <a:xfrm>
            <a:off x="0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398F61-CCEF-4723-A912-3BFAAC7F1303}"/>
              </a:ext>
            </a:extLst>
          </p:cNvPr>
          <p:cNvSpPr txBox="1"/>
          <p:nvPr/>
        </p:nvSpPr>
        <p:spPr>
          <a:xfrm>
            <a:off x="1773695" y="5013566"/>
            <a:ext cx="86446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altLang="zh-CN" sz="7200" dirty="0">
                <a:solidFill>
                  <a:schemeClr val="bg1"/>
                </a:solidFill>
              </a:rPr>
              <a:t>Self learning platforms</a:t>
            </a:r>
            <a:endParaRPr lang="en-US" sz="88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8" name="Picture 2" descr="Image result for udacity">
            <a:extLst>
              <a:ext uri="{FF2B5EF4-FFF2-40B4-BE49-F238E27FC236}">
                <a16:creationId xmlns:a16="http://schemas.microsoft.com/office/drawing/2014/main" id="{623433E8-8F32-43EB-ACBC-5DF1D8C052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1" r="21245" b="4"/>
          <a:stretch/>
        </p:blipFill>
        <p:spPr bwMode="auto">
          <a:xfrm>
            <a:off x="6944158" y="388950"/>
            <a:ext cx="4848284" cy="435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age result for siraj raval youtube">
            <a:extLst>
              <a:ext uri="{FF2B5EF4-FFF2-40B4-BE49-F238E27FC236}">
                <a16:creationId xmlns:a16="http://schemas.microsoft.com/office/drawing/2014/main" id="{A09F8BDA-AE62-4CDC-8329-3FCA9B798F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2534"/>
          <a:stretch/>
        </p:blipFill>
        <p:spPr bwMode="auto">
          <a:xfrm>
            <a:off x="221442" y="865343"/>
            <a:ext cx="6323157" cy="311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2603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6" descr="48394381_291974104788296_5621971749328388096_o.jpg">
            <a:extLst>
              <a:ext uri="{FF2B5EF4-FFF2-40B4-BE49-F238E27FC236}">
                <a16:creationId xmlns:a16="http://schemas.microsoft.com/office/drawing/2014/main" id="{F3617242-391D-44A4-9902-18BDFD3F4E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4" r="-1" b="-1"/>
          <a:stretch/>
        </p:blipFill>
        <p:spPr bwMode="auto">
          <a:xfrm>
            <a:off x="0" y="-3330"/>
            <a:ext cx="12192000" cy="6861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48394381_291974104788296_5621971749328388096_o.jpg">
            <a:extLst>
              <a:ext uri="{FF2B5EF4-FFF2-40B4-BE49-F238E27FC236}">
                <a16:creationId xmlns:a16="http://schemas.microsoft.com/office/drawing/2014/main" id="{22A6CB32-CA7B-406C-B156-5C3DF79963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561" t="73503" r="1533" b="5794"/>
          <a:stretch/>
        </p:blipFill>
        <p:spPr bwMode="auto">
          <a:xfrm>
            <a:off x="6895554" y="4848837"/>
            <a:ext cx="5109092" cy="156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398F61-CCEF-4723-A912-3BFAAC7F1303}"/>
              </a:ext>
            </a:extLst>
          </p:cNvPr>
          <p:cNvSpPr txBox="1"/>
          <p:nvPr/>
        </p:nvSpPr>
        <p:spPr>
          <a:xfrm>
            <a:off x="7411852" y="5106293"/>
            <a:ext cx="39340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MY" sz="6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Hackathons</a:t>
            </a:r>
            <a:endParaRPr lang="en-US" sz="72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Circle: Hollow 1">
            <a:extLst>
              <a:ext uri="{FF2B5EF4-FFF2-40B4-BE49-F238E27FC236}">
                <a16:creationId xmlns:a16="http://schemas.microsoft.com/office/drawing/2014/main" id="{B95B8F6D-A44C-49C1-A3CF-31CC06CAB9B6}"/>
              </a:ext>
            </a:extLst>
          </p:cNvPr>
          <p:cNvSpPr/>
          <p:nvPr/>
        </p:nvSpPr>
        <p:spPr>
          <a:xfrm>
            <a:off x="3220070" y="2874408"/>
            <a:ext cx="2147583" cy="2093892"/>
          </a:xfrm>
          <a:prstGeom prst="donu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958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AI">
            <a:extLst>
              <a:ext uri="{FF2B5EF4-FFF2-40B4-BE49-F238E27FC236}">
                <a16:creationId xmlns:a16="http://schemas.microsoft.com/office/drawing/2014/main" id="{760E72DC-764D-45B8-8DD8-4382F528F9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20" b="61721"/>
          <a:stretch/>
        </p:blipFill>
        <p:spPr bwMode="auto">
          <a:xfrm>
            <a:off x="-4" y="0"/>
            <a:ext cx="12192001" cy="1998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B0A99D81-8BD2-43EA-B1DE-AF38060E9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185" y="3040423"/>
            <a:ext cx="11138962" cy="412796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D9EC41B-8AA9-47C1-BB90-2E9964C1AC4F}"/>
              </a:ext>
            </a:extLst>
          </p:cNvPr>
          <p:cNvSpPr/>
          <p:nvPr/>
        </p:nvSpPr>
        <p:spPr>
          <a:xfrm>
            <a:off x="-3" y="0"/>
            <a:ext cx="12192001" cy="1998788"/>
          </a:xfrm>
          <a:prstGeom prst="rect">
            <a:avLst/>
          </a:prstGeom>
          <a:gradFill flip="none" rotWithShape="1">
            <a:gsLst>
              <a:gs pos="100000">
                <a:srgbClr val="FF4747"/>
              </a:gs>
              <a:gs pos="100000">
                <a:srgbClr val="C00000"/>
              </a:gs>
              <a:gs pos="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0F0AC8-E6BA-4BC5-ADF4-0CE8E852068E}"/>
              </a:ext>
            </a:extLst>
          </p:cNvPr>
          <p:cNvSpPr txBox="1"/>
          <p:nvPr/>
        </p:nvSpPr>
        <p:spPr>
          <a:xfrm>
            <a:off x="424962" y="1982450"/>
            <a:ext cx="111398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latin typeface="Arial Black" panose="020B0A04020102020204" pitchFamily="34" charset="0"/>
              </a:rPr>
              <a:t>Neural Network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A100443-5FFA-4D9E-891A-63F8010EAEE4}"/>
              </a:ext>
            </a:extLst>
          </p:cNvPr>
          <p:cNvSpPr txBox="1">
            <a:spLocks/>
          </p:cNvSpPr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MY" altLang="zh-CN" sz="5400" dirty="0">
                <a:solidFill>
                  <a:srgbClr val="FFFFFF"/>
                </a:solidFill>
              </a:rPr>
              <a:t>What is Ai</a:t>
            </a:r>
            <a:r>
              <a:rPr lang="en-US" altLang="zh-CN" sz="5400" dirty="0">
                <a:solidFill>
                  <a:srgbClr val="FFFFFF"/>
                </a:solidFill>
              </a:rPr>
              <a:t>?</a:t>
            </a:r>
            <a:endParaRPr lang="en-US" sz="5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485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AI">
            <a:extLst>
              <a:ext uri="{FF2B5EF4-FFF2-40B4-BE49-F238E27FC236}">
                <a16:creationId xmlns:a16="http://schemas.microsoft.com/office/drawing/2014/main" id="{760E72DC-764D-45B8-8DD8-4382F528F9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20" b="61721"/>
          <a:stretch/>
        </p:blipFill>
        <p:spPr bwMode="auto">
          <a:xfrm>
            <a:off x="-4" y="0"/>
            <a:ext cx="12192001" cy="1998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D9EC41B-8AA9-47C1-BB90-2E9964C1AC4F}"/>
              </a:ext>
            </a:extLst>
          </p:cNvPr>
          <p:cNvSpPr/>
          <p:nvPr/>
        </p:nvSpPr>
        <p:spPr>
          <a:xfrm>
            <a:off x="-3" y="0"/>
            <a:ext cx="12192001" cy="1998788"/>
          </a:xfrm>
          <a:prstGeom prst="rect">
            <a:avLst/>
          </a:prstGeom>
          <a:gradFill flip="none" rotWithShape="1">
            <a:gsLst>
              <a:gs pos="100000">
                <a:srgbClr val="FF4747"/>
              </a:gs>
              <a:gs pos="100000">
                <a:srgbClr val="C00000"/>
              </a:gs>
              <a:gs pos="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A100443-5FFA-4D9E-891A-63F8010EAEE4}"/>
              </a:ext>
            </a:extLst>
          </p:cNvPr>
          <p:cNvSpPr txBox="1">
            <a:spLocks/>
          </p:cNvSpPr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MY" altLang="zh-CN" sz="5400" dirty="0">
                <a:solidFill>
                  <a:srgbClr val="FFFFFF"/>
                </a:solidFill>
              </a:rPr>
              <a:t>Sigmoid Curve</a:t>
            </a:r>
            <a:r>
              <a:rPr lang="en-US" altLang="zh-CN" sz="5400" dirty="0">
                <a:solidFill>
                  <a:srgbClr val="FFFFFF"/>
                </a:solidFill>
              </a:rPr>
              <a:t>?</a:t>
            </a:r>
            <a:endParaRPr lang="en-US" sz="5400" dirty="0">
              <a:solidFill>
                <a:srgbClr val="FFFFFF"/>
              </a:solidFill>
            </a:endParaRPr>
          </a:p>
        </p:txBody>
      </p:sp>
      <p:pic>
        <p:nvPicPr>
          <p:cNvPr id="10" name="Picture 2" descr="Image result for sigmoid graph">
            <a:extLst>
              <a:ext uri="{FF2B5EF4-FFF2-40B4-BE49-F238E27FC236}">
                <a16:creationId xmlns:a16="http://schemas.microsoft.com/office/drawing/2014/main" id="{8AF2550C-63F8-4932-AFB1-5477E557F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0905" y="1998788"/>
            <a:ext cx="5330182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2101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4831307-5A20-4904-862A-0FF1329ADE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96" t="14612" r="27429"/>
          <a:stretch/>
        </p:blipFill>
        <p:spPr>
          <a:xfrm>
            <a:off x="6096001" y="-2"/>
            <a:ext cx="6096000" cy="685989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780972C-9A8A-4DBC-B6A5-870F0C2934FE}"/>
              </a:ext>
            </a:extLst>
          </p:cNvPr>
          <p:cNvSpPr/>
          <p:nvPr/>
        </p:nvSpPr>
        <p:spPr>
          <a:xfrm>
            <a:off x="6096000" y="-2"/>
            <a:ext cx="6096000" cy="6858000"/>
          </a:xfrm>
          <a:prstGeom prst="rect">
            <a:avLst/>
          </a:prstGeom>
          <a:gradFill flip="none" rotWithShape="1">
            <a:gsLst>
              <a:gs pos="100000">
                <a:srgbClr val="FF4747"/>
              </a:gs>
              <a:gs pos="100000">
                <a:srgbClr val="C00000"/>
              </a:gs>
              <a:gs pos="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F4C185-AD38-4389-BFEE-FB574919BDF3}"/>
              </a:ext>
            </a:extLst>
          </p:cNvPr>
          <p:cNvSpPr txBox="1"/>
          <p:nvPr/>
        </p:nvSpPr>
        <p:spPr>
          <a:xfrm>
            <a:off x="5998128" y="2028614"/>
            <a:ext cx="651684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latin typeface="Arial Black" panose="020B0A04020102020204" pitchFamily="34" charset="0"/>
              </a:rPr>
              <a:t>Weather</a:t>
            </a:r>
          </a:p>
          <a:p>
            <a:pPr algn="ctr"/>
            <a:r>
              <a:rPr lang="en-US" sz="8800" dirty="0">
                <a:latin typeface="Arial Black" panose="020B0A04020102020204" pitchFamily="34" charset="0"/>
              </a:rPr>
              <a:t>Forecast</a:t>
            </a:r>
          </a:p>
        </p:txBody>
      </p:sp>
      <p:pic>
        <p:nvPicPr>
          <p:cNvPr id="13" name="WhatsApp Video 2019-03-03 at 18.32.44">
            <a:hlinkClick r:id="" action="ppaction://media"/>
            <a:extLst>
              <a:ext uri="{FF2B5EF4-FFF2-40B4-BE49-F238E27FC236}">
                <a16:creationId xmlns:a16="http://schemas.microsoft.com/office/drawing/2014/main" id="{082EF1F6-0D2A-4858-8EB4-154C4D1620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90584" y="0"/>
            <a:ext cx="3432418" cy="6864833"/>
          </a:xfrm>
          <a:prstGeom prst="rect">
            <a:avLst/>
          </a:prstGeom>
        </p:spPr>
      </p:pic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7F7112C2-1B12-4E5D-8B3F-D4C388B327AB}"/>
              </a:ext>
            </a:extLst>
          </p:cNvPr>
          <p:cNvSpPr txBox="1">
            <a:spLocks/>
          </p:cNvSpPr>
          <p:nvPr/>
        </p:nvSpPr>
        <p:spPr>
          <a:xfrm>
            <a:off x="5662452" y="5382295"/>
            <a:ext cx="7188199" cy="9227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MY"/>
              <a:t>LTSM, long short-term memory</a:t>
            </a:r>
            <a:br>
              <a:rPr lang="en-MY"/>
            </a:br>
            <a:r>
              <a:rPr lang="en-MY"/>
              <a:t>RCNN , reconvolutional neural network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38691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6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AI">
            <a:extLst>
              <a:ext uri="{FF2B5EF4-FFF2-40B4-BE49-F238E27FC236}">
                <a16:creationId xmlns:a16="http://schemas.microsoft.com/office/drawing/2014/main" id="{760E72DC-764D-45B8-8DD8-4382F528F9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20" b="61721"/>
          <a:stretch/>
        </p:blipFill>
        <p:spPr bwMode="auto">
          <a:xfrm>
            <a:off x="-4" y="0"/>
            <a:ext cx="12192001" cy="1464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D9EC41B-8AA9-47C1-BB90-2E9964C1AC4F}"/>
              </a:ext>
            </a:extLst>
          </p:cNvPr>
          <p:cNvSpPr/>
          <p:nvPr/>
        </p:nvSpPr>
        <p:spPr>
          <a:xfrm>
            <a:off x="-5" y="0"/>
            <a:ext cx="12192001" cy="1464617"/>
          </a:xfrm>
          <a:prstGeom prst="rect">
            <a:avLst/>
          </a:prstGeom>
          <a:gradFill flip="none" rotWithShape="1">
            <a:gsLst>
              <a:gs pos="100000">
                <a:srgbClr val="FF4747"/>
              </a:gs>
              <a:gs pos="100000">
                <a:srgbClr val="C00000"/>
              </a:gs>
              <a:gs pos="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A100443-5FFA-4D9E-891A-63F8010EAEE4}"/>
              </a:ext>
            </a:extLst>
          </p:cNvPr>
          <p:cNvSpPr txBox="1">
            <a:spLocks/>
          </p:cNvSpPr>
          <p:nvPr/>
        </p:nvSpPr>
        <p:spPr>
          <a:xfrm>
            <a:off x="526069" y="267084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5400" dirty="0">
                <a:solidFill>
                  <a:srgbClr val="FFFFFF"/>
                </a:solidFill>
              </a:rPr>
              <a:t>T-Shirt Size </a:t>
            </a:r>
            <a:r>
              <a:rPr lang="en-GB" altLang="zh-CN" sz="5400" dirty="0">
                <a:solidFill>
                  <a:srgbClr val="FFFFFF"/>
                </a:solidFill>
              </a:rPr>
              <a:t>Prediction</a:t>
            </a:r>
            <a:endParaRPr lang="en-US" sz="5400" dirty="0">
              <a:solidFill>
                <a:srgbClr val="FFFFFF"/>
              </a:solidFill>
            </a:endParaRPr>
          </a:p>
        </p:txBody>
      </p:sp>
      <p:pic>
        <p:nvPicPr>
          <p:cNvPr id="6" name="T shirt measurement">
            <a:hlinkClick r:id="" action="ppaction://media"/>
            <a:extLst>
              <a:ext uri="{FF2B5EF4-FFF2-40B4-BE49-F238E27FC236}">
                <a16:creationId xmlns:a16="http://schemas.microsoft.com/office/drawing/2014/main" id="{1CF358AF-BFC0-4769-99CB-098659AC51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8519" y="1464615"/>
            <a:ext cx="8114954" cy="456466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A8D2541-2896-41A1-A658-7DDB7E88C8C5}"/>
              </a:ext>
            </a:extLst>
          </p:cNvPr>
          <p:cNvSpPr/>
          <p:nvPr/>
        </p:nvSpPr>
        <p:spPr>
          <a:xfrm>
            <a:off x="3047996" y="609158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MY" dirty="0"/>
              <a:t>Facial Recognition (</a:t>
            </a:r>
            <a:r>
              <a:rPr lang="en-MY" dirty="0" err="1"/>
              <a:t>Haar</a:t>
            </a:r>
            <a:r>
              <a:rPr lang="en-MY" dirty="0"/>
              <a:t> Cascade) </a:t>
            </a:r>
          </a:p>
          <a:p>
            <a:pPr algn="ctr"/>
            <a:r>
              <a:rPr lang="en-MY" dirty="0"/>
              <a:t>T-shirt size Classification (Tree-Classifier)</a:t>
            </a:r>
          </a:p>
        </p:txBody>
      </p:sp>
    </p:spTree>
    <p:extLst>
      <p:ext uri="{BB962C8B-B14F-4D97-AF65-F5344CB8AC3E}">
        <p14:creationId xmlns:p14="http://schemas.microsoft.com/office/powerpoint/2010/main" val="402784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5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Image result for spotify logo">
            <a:extLst>
              <a:ext uri="{FF2B5EF4-FFF2-40B4-BE49-F238E27FC236}">
                <a16:creationId xmlns:a16="http://schemas.microsoft.com/office/drawing/2014/main" id="{BD66DFEF-7D21-432D-8ED8-6158312A80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" r="18"/>
          <a:stretch/>
        </p:blipFill>
        <p:spPr bwMode="auto">
          <a:xfrm>
            <a:off x="293615" y="0"/>
            <a:ext cx="5637402" cy="3817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Image result for netflix logo">
            <a:extLst>
              <a:ext uri="{FF2B5EF4-FFF2-40B4-BE49-F238E27FC236}">
                <a16:creationId xmlns:a16="http://schemas.microsoft.com/office/drawing/2014/main" id="{472E8919-50F0-49EF-A76E-D39CA435A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615" y="3814282"/>
            <a:ext cx="5416492" cy="3046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780972C-9A8A-4DBC-B6A5-870F0C2934FE}"/>
              </a:ext>
            </a:extLst>
          </p:cNvPr>
          <p:cNvSpPr/>
          <p:nvPr/>
        </p:nvSpPr>
        <p:spPr>
          <a:xfrm>
            <a:off x="0" y="3811222"/>
            <a:ext cx="6096000" cy="3046778"/>
          </a:xfrm>
          <a:prstGeom prst="rect">
            <a:avLst/>
          </a:prstGeom>
          <a:gradFill flip="none" rotWithShape="1">
            <a:gsLst>
              <a:gs pos="100000">
                <a:srgbClr val="FF4747"/>
              </a:gs>
              <a:gs pos="100000">
                <a:srgbClr val="C00000"/>
              </a:gs>
              <a:gs pos="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2F638D-3363-4629-9C98-213938445249}"/>
              </a:ext>
            </a:extLst>
          </p:cNvPr>
          <p:cNvSpPr/>
          <p:nvPr/>
        </p:nvSpPr>
        <p:spPr>
          <a:xfrm rot="10800000">
            <a:off x="-46139" y="0"/>
            <a:ext cx="6096000" cy="3046778"/>
          </a:xfrm>
          <a:prstGeom prst="rect">
            <a:avLst/>
          </a:prstGeom>
          <a:gradFill flip="none" rotWithShape="1">
            <a:gsLst>
              <a:gs pos="100000">
                <a:srgbClr val="00B050"/>
              </a:gs>
              <a:gs pos="100000">
                <a:srgbClr val="00B050"/>
              </a:gs>
              <a:gs pos="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4" descr="Image result for fuzzy k means gif">
            <a:extLst>
              <a:ext uri="{FF2B5EF4-FFF2-40B4-BE49-F238E27FC236}">
                <a16:creationId xmlns:a16="http://schemas.microsoft.com/office/drawing/2014/main" id="{29992EF5-41DA-4D43-BA1E-CA2F5A3AE7A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472" y="602443"/>
            <a:ext cx="5227582" cy="5079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20AC327-00E6-4899-B0FB-97A5E10DE0BA}"/>
              </a:ext>
            </a:extLst>
          </p:cNvPr>
          <p:cNvSpPr txBox="1">
            <a:spLocks/>
          </p:cNvSpPr>
          <p:nvPr/>
        </p:nvSpPr>
        <p:spPr>
          <a:xfrm>
            <a:off x="7017479" y="5784856"/>
            <a:ext cx="4255568" cy="129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/>
          </a:p>
          <a:p>
            <a:r>
              <a:rPr lang="en-GB" altLang="zh-CN" sz="1800"/>
              <a:t>Recommendation Systems, fuzzy k-means</a:t>
            </a:r>
          </a:p>
          <a:p>
            <a:endParaRPr lang="en-MY" sz="1800" dirty="0"/>
          </a:p>
        </p:txBody>
      </p:sp>
    </p:spTree>
    <p:extLst>
      <p:ext uri="{BB962C8B-B14F-4D97-AF65-F5344CB8AC3E}">
        <p14:creationId xmlns:p14="http://schemas.microsoft.com/office/powerpoint/2010/main" val="445803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E2F638D-3363-4629-9C98-213938445249}"/>
              </a:ext>
            </a:extLst>
          </p:cNvPr>
          <p:cNvSpPr/>
          <p:nvPr/>
        </p:nvSpPr>
        <p:spPr>
          <a:xfrm rot="10800000">
            <a:off x="0" y="0"/>
            <a:ext cx="3988965" cy="6858000"/>
          </a:xfrm>
          <a:prstGeom prst="rect">
            <a:avLst/>
          </a:prstGeom>
          <a:gradFill flip="none" rotWithShape="1">
            <a:gsLst>
              <a:gs pos="100000">
                <a:srgbClr val="00B050"/>
              </a:gs>
              <a:gs pos="100000">
                <a:srgbClr val="00B050"/>
              </a:gs>
              <a:gs pos="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Image result for nvidia logo">
            <a:extLst>
              <a:ext uri="{FF2B5EF4-FFF2-40B4-BE49-F238E27FC236}">
                <a16:creationId xmlns:a16="http://schemas.microsoft.com/office/drawing/2014/main" id="{92803A2D-9C65-4D01-B8A4-520EC74F1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904417"/>
            <a:ext cx="4316549" cy="2878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DA7C597-60E8-4364-B0FC-B853C3F7C8BC}"/>
              </a:ext>
            </a:extLst>
          </p:cNvPr>
          <p:cNvSpPr txBox="1">
            <a:spLocks/>
          </p:cNvSpPr>
          <p:nvPr/>
        </p:nvSpPr>
        <p:spPr>
          <a:xfrm>
            <a:off x="-516336" y="5603288"/>
            <a:ext cx="7188199" cy="1292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  <a:p>
            <a:r>
              <a:rPr lang="en-MY" sz="2800" dirty="0"/>
              <a:t>GANs, Generative Adversarial Network</a:t>
            </a:r>
          </a:p>
        </p:txBody>
      </p:sp>
      <p:pic>
        <p:nvPicPr>
          <p:cNvPr id="10" name="Picture 9" descr="https://cdn.vox-cdn.com/thumbor/J8NrhgR5sSDocRXxdz6O3ByO4Hg=/1000x0/filters:no_upscale()/cdn.vox-cdn.com/uploads/chorus_asset/file/15972196/nvidia_gaugan_gif.gif">
            <a:extLst>
              <a:ext uri="{FF2B5EF4-FFF2-40B4-BE49-F238E27FC236}">
                <a16:creationId xmlns:a16="http://schemas.microsoft.com/office/drawing/2014/main" id="{9142B4E5-4A33-4F41-9B0D-098965542B7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994" y="883334"/>
            <a:ext cx="7915392" cy="4630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2759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9DA04-A84D-4EDF-A84F-AC7177E35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8" y="5758248"/>
            <a:ext cx="9144000" cy="1028018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MY" altLang="zh-CN" dirty="0"/>
              <a:t>Building your own Ai</a:t>
            </a:r>
            <a:endParaRPr lang="en-US" altLang="zh-CN" b="1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2B69964-6A75-427E-949F-727B2450C8C6}"/>
              </a:ext>
            </a:extLst>
          </p:cNvPr>
          <p:cNvCxnSpPr>
            <a:cxnSpLocks/>
          </p:cNvCxnSpPr>
          <p:nvPr/>
        </p:nvCxnSpPr>
        <p:spPr>
          <a:xfrm flipV="1">
            <a:off x="3089620" y="6752282"/>
            <a:ext cx="6012756" cy="1"/>
          </a:xfrm>
          <a:prstGeom prst="line">
            <a:avLst/>
          </a:prstGeom>
          <a:ln w="76200">
            <a:solidFill>
              <a:srgbClr val="CC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2274F7D4-D94F-4DC2-8D59-AD88EE0262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847" y="0"/>
            <a:ext cx="8043153" cy="5758248"/>
          </a:xfrm>
          <a:prstGeom prst="rect">
            <a:avLst/>
          </a:prstGeom>
        </p:spPr>
      </p:pic>
      <p:pic>
        <p:nvPicPr>
          <p:cNvPr id="9220" name="Picture 4" descr="Image result for azure ml logo transparent">
            <a:extLst>
              <a:ext uri="{FF2B5EF4-FFF2-40B4-BE49-F238E27FC236}">
                <a16:creationId xmlns:a16="http://schemas.microsoft.com/office/drawing/2014/main" id="{C12EA15C-9BF3-4960-82A4-1B703C4FD6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98" t="72215" r="3276" b="4548"/>
          <a:stretch/>
        </p:blipFill>
        <p:spPr bwMode="auto">
          <a:xfrm>
            <a:off x="440913" y="4349791"/>
            <a:ext cx="3707934" cy="601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result for azure ml logo transparent">
            <a:extLst>
              <a:ext uri="{FF2B5EF4-FFF2-40B4-BE49-F238E27FC236}">
                <a16:creationId xmlns:a16="http://schemas.microsoft.com/office/drawing/2014/main" id="{C961FC29-99A8-422D-BC12-7FF33F33CD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88" r="38775" b="31213"/>
          <a:stretch/>
        </p:blipFill>
        <p:spPr bwMode="auto">
          <a:xfrm>
            <a:off x="1267229" y="973957"/>
            <a:ext cx="2055303" cy="272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Image result for azure ml logo transparent">
            <a:extLst>
              <a:ext uri="{FF2B5EF4-FFF2-40B4-BE49-F238E27FC236}">
                <a16:creationId xmlns:a16="http://schemas.microsoft.com/office/drawing/2014/main" id="{63244828-66BA-452F-BD04-FB7A66F00F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58" r="70742"/>
          <a:stretch/>
        </p:blipFill>
        <p:spPr bwMode="auto">
          <a:xfrm>
            <a:off x="911601" y="3502915"/>
            <a:ext cx="2460773" cy="121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330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-Shape 1">
            <a:extLst>
              <a:ext uri="{FF2B5EF4-FFF2-40B4-BE49-F238E27FC236}">
                <a16:creationId xmlns:a16="http://schemas.microsoft.com/office/drawing/2014/main" id="{5BCCE96B-E988-4E33-80CC-5ADA590CB293}"/>
              </a:ext>
            </a:extLst>
          </p:cNvPr>
          <p:cNvSpPr/>
          <p:nvPr/>
        </p:nvSpPr>
        <p:spPr>
          <a:xfrm>
            <a:off x="6345688" y="-2218889"/>
            <a:ext cx="7548461" cy="4437777"/>
          </a:xfrm>
          <a:prstGeom prst="corner">
            <a:avLst>
              <a:gd name="adj1" fmla="val 25622"/>
              <a:gd name="adj2" fmla="val 32587"/>
            </a:avLst>
          </a:prstGeom>
          <a:solidFill>
            <a:srgbClr val="FF4F4F">
              <a:alpha val="49804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245CA7-8C6F-40CE-9687-A65A4388D5D4}"/>
              </a:ext>
            </a:extLst>
          </p:cNvPr>
          <p:cNvSpPr/>
          <p:nvPr/>
        </p:nvSpPr>
        <p:spPr>
          <a:xfrm>
            <a:off x="6782076" y="1317072"/>
            <a:ext cx="49932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MY" altLang="zh-CN" sz="3200" dirty="0"/>
              <a:t>Future Impact on Industries</a:t>
            </a:r>
            <a:r>
              <a:rPr lang="en-US" altLang="zh-CN" sz="3200" dirty="0"/>
              <a:t>?</a:t>
            </a:r>
            <a:endParaRPr lang="en-US" sz="3200" dirty="0"/>
          </a:p>
        </p:txBody>
      </p:sp>
      <p:pic>
        <p:nvPicPr>
          <p:cNvPr id="7" name="Picture 2" descr="Image result for big data">
            <a:extLst>
              <a:ext uri="{FF2B5EF4-FFF2-40B4-BE49-F238E27FC236}">
                <a16:creationId xmlns:a16="http://schemas.microsoft.com/office/drawing/2014/main" id="{F4C2D647-B892-4ED1-BF96-F217095742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3" r="5547" b="15360"/>
          <a:stretch/>
        </p:blipFill>
        <p:spPr bwMode="auto">
          <a:xfrm>
            <a:off x="-118" y="3429000"/>
            <a:ext cx="5413814" cy="3521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s://i2.wp.com/blog.udacity.com/wp-content/uploads/2014/09/Intro-2Bto-2BAI.png?zoom=1.25&amp;resize=640%2C338">
            <a:extLst>
              <a:ext uri="{FF2B5EF4-FFF2-40B4-BE49-F238E27FC236}">
                <a16:creationId xmlns:a16="http://schemas.microsoft.com/office/drawing/2014/main" id="{AEE04EC3-5D7B-42CD-B1EE-C84FAE17F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" y="0"/>
            <a:ext cx="5410043" cy="3045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mage result for esports dota 2">
            <a:extLst>
              <a:ext uri="{FF2B5EF4-FFF2-40B4-BE49-F238E27FC236}">
                <a16:creationId xmlns:a16="http://schemas.microsoft.com/office/drawing/2014/main" id="{0BDE6D5A-D628-43FA-B8FF-E7F0B0905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3696" y="3045205"/>
            <a:ext cx="6778304" cy="3812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0314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1752</TotalTime>
  <Words>69</Words>
  <Application>Microsoft Office PowerPoint</Application>
  <PresentationFormat>Widescreen</PresentationFormat>
  <Paragraphs>20</Paragraphs>
  <Slides>12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Segoe UI Light</vt:lpstr>
      <vt:lpstr>Office Theme</vt:lpstr>
      <vt:lpstr>Artificial Intelligence Use Cases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Building your own Ai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Khee Ri Han</dc:creator>
  <cp:lastModifiedBy>Chia Tze Hank</cp:lastModifiedBy>
  <cp:revision>107</cp:revision>
  <dcterms:created xsi:type="dcterms:W3CDTF">2019-03-01T12:46:43Z</dcterms:created>
  <dcterms:modified xsi:type="dcterms:W3CDTF">2019-07-01T02:52:31Z</dcterms:modified>
</cp:coreProperties>
</file>

<file path=docProps/thumbnail.jpeg>
</file>